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71" r:id="rId3"/>
    <p:sldId id="275" r:id="rId4"/>
    <p:sldId id="273" r:id="rId5"/>
    <p:sldId id="290" r:id="rId6"/>
    <p:sldId id="289" r:id="rId7"/>
    <p:sldId id="285" r:id="rId8"/>
    <p:sldId id="293" r:id="rId9"/>
    <p:sldId id="270" r:id="rId10"/>
    <p:sldId id="287" r:id="rId11"/>
    <p:sldId id="288" r:id="rId12"/>
    <p:sldId id="309" r:id="rId13"/>
    <p:sldId id="277" r:id="rId14"/>
    <p:sldId id="266" r:id="rId15"/>
    <p:sldId id="279" r:id="rId16"/>
    <p:sldId id="260" r:id="rId17"/>
    <p:sldId id="272" r:id="rId18"/>
    <p:sldId id="311" r:id="rId19"/>
    <p:sldId id="268" r:id="rId20"/>
    <p:sldId id="281" r:id="rId21"/>
    <p:sldId id="291" r:id="rId22"/>
    <p:sldId id="292" r:id="rId23"/>
    <p:sldId id="269" r:id="rId24"/>
    <p:sldId id="280" r:id="rId25"/>
    <p:sldId id="304" r:id="rId26"/>
    <p:sldId id="305" r:id="rId27"/>
    <p:sldId id="294" r:id="rId28"/>
    <p:sldId id="295" r:id="rId29"/>
    <p:sldId id="296" r:id="rId30"/>
    <p:sldId id="297" r:id="rId31"/>
    <p:sldId id="298" r:id="rId32"/>
    <p:sldId id="310" r:id="rId33"/>
    <p:sldId id="299" r:id="rId34"/>
    <p:sldId id="283" r:id="rId35"/>
    <p:sldId id="276" r:id="rId36"/>
    <p:sldId id="284" r:id="rId37"/>
    <p:sldId id="300" r:id="rId38"/>
    <p:sldId id="301" r:id="rId39"/>
    <p:sldId id="302" r:id="rId40"/>
    <p:sldId id="278" r:id="rId41"/>
    <p:sldId id="306" r:id="rId42"/>
    <p:sldId id="307" r:id="rId43"/>
    <p:sldId id="30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88" autoAdjust="0"/>
    <p:restoredTop sz="95520" autoAdjust="0"/>
  </p:normalViewPr>
  <p:slideViewPr>
    <p:cSldViewPr>
      <p:cViewPr varScale="1">
        <p:scale>
          <a:sx n="84" d="100"/>
          <a:sy n="84" d="100"/>
        </p:scale>
        <p:origin x="-9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1056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>
            <a:alphaModFix amt="49000"/>
            <a:lum/>
          </a:blip>
          <a:srcRect/>
          <a:stretch>
            <a:fillRect l="-10000" t="-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F187-85C3-4D70-930F-5DA3D4AF3108}" type="datetimeFigureOut">
              <a:rPr lang="en-US" smtClean="0"/>
              <a:pPr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43559-A55B-4310-AF93-39C04FCAE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goo.gl/maps/jXQyo" TargetMode="Externa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gvshp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proquest.com/docview/98588111?accountid" TargetMode="External"/><Relationship Id="rId4" Type="http://schemas.openxmlformats.org/officeDocument/2006/relationships/hyperlink" Target="http://search.proquest.com/docview/102986865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search.proquest.com.jerome.stjohns.edu:81/docview/104127216/13D423B9B2830FEACBC/1?accountid=14068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hyperlink" Target="http://goo.gl/maps/jXQyo" TargetMode="External"/><Relationship Id="rId6" Type="http://schemas.openxmlformats.org/officeDocument/2006/relationships/hyperlink" Target="http://gvshp.org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hyperlink" Target="http://search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search.proquest.com/docview/101996331?accountid=14068" TargetMode="Externa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latin typeface="Baskerville Old Face" pitchFamily="18" charset="0"/>
              </a:rPr>
              <a:t>South Village Historical Walking Tour</a:t>
            </a:r>
            <a:endParaRPr lang="en-US" sz="9600" dirty="0">
              <a:latin typeface="Baskerville Old Fac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5715000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Leeanna Ladouceur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Mary Glynn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Melissa Henderson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Our Goals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GVSHP wants South Village      landmarked before the decision is       made to rezone Hudson Square.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GVSHP have a wonderful walking tour of area on their website, but it shows modern day architecture.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Using historical photographs of      buildings in this area, and Google maps, we created a historical walking tour of neighborhood.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Reference:</a:t>
            </a:r>
          </a:p>
          <a:p>
            <a:pPr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Greenwich Village Society for Historic Preservation. Retrieved from </a:t>
            </a:r>
          </a:p>
          <a:p>
            <a:pPr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http//:gvshp.org</a:t>
            </a:r>
          </a:p>
          <a:p>
            <a:pPr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gvshp.org/_gvshp/enews/img/hdsqsvmap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4210050" cy="475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510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172200"/>
            <a:ext cx="495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6248401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Link:       </a:t>
            </a:r>
            <a:r>
              <a:rPr lang="en-US" dirty="0" smtClean="0">
                <a:hlinkClick r:id="rId2"/>
              </a:rPr>
              <a:t>http://goo.gl/maps/jXQyo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askerville Old Face" pitchFamily="18" charset="0"/>
              </a:rPr>
              <a:t>Literature Review</a:t>
            </a:r>
            <a:endParaRPr lang="en-US" sz="60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1534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book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Gli Italiana negli Stati Uniti d’America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was created with the soul purpose 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of showing off how successful Italian people were in America. This book details the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lives of Italian businessmen such as Domenic Abbate and Luigi Fugazy.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Greenwich Village Society for Historical Preservation have worked tirelessly to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try and get the South Village landmarked. Their website is a wealth of information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has all of their documentation 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Two papers written by Mary Brown from CMS discusses the lives of Italian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immigrants, and the development of the South Village.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book called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Greenwich Village And How It Got That Way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written by Terry Miller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has valuable information about the importance of street fairs, food venues, and coffee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houses in the development of this area.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References: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Brown, M. (2007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 The Italians of the South Village.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York. Greenwich Village Society for Historic Preservation.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Brown, M. (1992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). From Italian Villages to Greenwich Village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New York: Center for Migration Studies.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Gli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Italiani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Negli Stati d’America.(1906). New York: Italian American Chamber of Commerce. Translated by Prof.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Scala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 Saint Johns University.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 Preservation. Retrieved from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http://gvshp.org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Miller, T.(1990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). Greenwich Village and How It Got That Way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New York: Crown Publishers. 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ms 037 bx 11 fdr 138 210 bleecker front2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7866" b="27866"/>
          <a:stretch>
            <a:fillRect/>
          </a:stretch>
        </p:blipFill>
        <p:spPr>
          <a:xfrm>
            <a:off x="110962" y="635262"/>
            <a:ext cx="4532391" cy="2492640"/>
          </a:xfrm>
        </p:spPr>
      </p:pic>
      <p:pic>
        <p:nvPicPr>
          <p:cNvPr id="5" name="Picture 4" descr="cms 037 bx 11 fdr 138 210 bleecker back2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 rot="5400000">
            <a:off x="1016168" y="2846685"/>
            <a:ext cx="2770930" cy="4483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265930"/>
            <a:ext cx="109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3333608"/>
            <a:ext cx="78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8488" y="835278"/>
            <a:ext cx="403684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Title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Our Lady of Pompeii Church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Subject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Greenwich Village, New York City, Italian, Catholic Church, Immigration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Description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Our Lady of Pompeii Church is located 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Bleecker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street in Greenwich Village.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Publisher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Center of Migration Studies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Photographic Print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Format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JPEG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Source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Our Lady of Pompeii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Italian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Coverage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North America, United States,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 York State, New York City, Greenwich Village, Bleecker Street, Carmine Street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Rights Holder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Center for Migration Studies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58858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Baskerville Old Face" pitchFamily="18" charset="0"/>
              </a:rPr>
              <a:t>Bleecker street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is Bleecker street in 1926. The building on the left is the old Our Lady of Pompeii church.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new church spire can be seen behind the lamp post.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All of the buildings in the foreground are slated for demolition because of the extension of sixth avenue and the subway line.</a:t>
            </a:r>
          </a:p>
          <a:p>
            <a:endParaRPr lang="en-US" sz="1500" dirty="0" smtClean="0"/>
          </a:p>
          <a:p>
            <a:pPr>
              <a:buNone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References:</a:t>
            </a:r>
          </a:p>
          <a:p>
            <a:pPr>
              <a:buNone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Photograph  from New York Public Library.</a:t>
            </a:r>
          </a:p>
          <a:p>
            <a:pPr>
              <a:buNone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Image ID: 716693f Irma and Paul Millstein Division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mglyn162\Pictures\Bleeck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7 bx 54 fdr 537 1899 05 03 Freguglia2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944534" y="270933"/>
            <a:ext cx="4064000" cy="6309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270933"/>
            <a:ext cx="4368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Title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Our Lady of Pompeii Receipt of Payment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Creator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Our Lady of Pompeii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Subject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Receipt, Our Lady of Pompeii, Greenwich Village, Italian, Immigration, Catholic Church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Description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 receipt of salary payment dated May 3, 1899 from Our Lady of Pompeii Church located on Bleecker Street.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Publisher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Center for Migration Studies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Contributor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N/A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May 3, 1899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Photographic Print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Format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JPEG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Identifier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N/A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Source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Our Lady Of Pompeii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English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Relation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N/A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Coverage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North America, United States, New York State, New York City, Greenwich Village, Bleecker Street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Rights Holder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Center for Migration Studies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561304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Birth of current Our Lady of Pompeii Church</a:t>
            </a:r>
            <a:endParaRPr lang="en-US" sz="3200" dirty="0">
              <a:latin typeface="Baskerville Old Fac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is a photograph taken in 1926 of 27-29 Carmine street just as construction was starting on Our Lady of Pompeii church.</a:t>
            </a:r>
          </a:p>
          <a:p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      Reference: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      Image ID 718109f from New York Public Library.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Irma and 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      Paul Milstein Division.</a:t>
            </a:r>
          </a:p>
          <a:p>
            <a:pPr>
              <a:buNone/>
            </a:pPr>
            <a:endParaRPr lang="en-US" sz="1400" dirty="0"/>
          </a:p>
        </p:txBody>
      </p:sp>
      <p:pic>
        <p:nvPicPr>
          <p:cNvPr id="4098" name="Picture 2" descr="C:\Users\mglyn162\Pictures\27-29 Carmin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Our Lady of Pompeii Church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027" name="Picture 3" descr="C:\Users\mglyn162\Pictures\2013-03-06\4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394472" cy="4525963"/>
          </a:xfrm>
          <a:prstGeom prst="rect">
            <a:avLst/>
          </a:prstGeom>
          <a:noFill/>
        </p:spPr>
      </p:pic>
      <p:pic>
        <p:nvPicPr>
          <p:cNvPr id="3" name="Content Placeholder 2" descr="C:\Users\mglyn162\Pictures\get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4000500" cy="449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6019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New York Public Library. Percy Loomis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Sperr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collection. Image ID: 718107f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525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Baskerville Old Face" pitchFamily="18" charset="0"/>
              </a:rPr>
              <a:t>Background</a:t>
            </a:r>
            <a:endParaRPr lang="en-US" sz="66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late 19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early 20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centuries was the last great wave of immigration to this country and the largest percentage of people were from Italy.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They usually stayed in distinct neighborhoods of the city.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South Village, which is a small area of the better-known  Greenwich Village, became one of the most significant Italian neighborhoods.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Businessmen emerged as leaders in the community, and developed this small area into a very distinct style of neighborhood.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There was no real plan for the development of  the South Village, but the neighborhood was built up with a grand mix of wood and brick storefronts, ornate row houses and brick tenement buildings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Dolkart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         Reference: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Dolkart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Andrew(2006).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The South Village: A Proposal for Historic District Designation.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 Preservation.</a:t>
            </a:r>
          </a:p>
          <a:p>
            <a:pPr>
              <a:buNone/>
            </a:pP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from http:// gvshp.org.</a:t>
            </a:r>
            <a:endParaRPr lang="en-US" sz="1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7 bx 54 fdr 537 1899 09 05 benziger2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654091" y="1098089"/>
            <a:ext cx="4311598" cy="3774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275" y="389252"/>
            <a:ext cx="4158459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Title</a:t>
            </a:r>
            <a:r>
              <a:rPr lang="en-US" dirty="0" smtClean="0"/>
              <a:t>: Benziger Brothers Invoice</a:t>
            </a:r>
          </a:p>
          <a:p>
            <a:r>
              <a:rPr lang="en-US" b="1" dirty="0" smtClean="0"/>
              <a:t>Creator</a:t>
            </a:r>
            <a:r>
              <a:rPr lang="en-US" dirty="0" smtClean="0"/>
              <a:t>: Benziger Brothers</a:t>
            </a:r>
          </a:p>
          <a:p>
            <a:r>
              <a:rPr lang="en-US" b="1" dirty="0" smtClean="0"/>
              <a:t>Subject</a:t>
            </a:r>
            <a:r>
              <a:rPr lang="en-US" dirty="0" smtClean="0"/>
              <a:t>: Invoice, Greenwich Village, Business, Italian, Publishers, Booksellers, Church</a:t>
            </a:r>
            <a:br>
              <a:rPr lang="en-US" dirty="0" smtClean="0"/>
            </a:br>
            <a:r>
              <a:rPr lang="en-US" b="1" dirty="0" smtClean="0"/>
              <a:t>Description</a:t>
            </a:r>
            <a:r>
              <a:rPr lang="en-US" dirty="0" smtClean="0"/>
              <a:t>: An invoice from 1899 from Benziger Brothers located on Barclay Street in Greenwich Village</a:t>
            </a:r>
          </a:p>
          <a:p>
            <a:r>
              <a:rPr lang="en-US" b="1" dirty="0" smtClean="0"/>
              <a:t>Publisher</a:t>
            </a:r>
            <a:r>
              <a:rPr lang="en-US" dirty="0" smtClean="0"/>
              <a:t>: Center for Migration Studies</a:t>
            </a:r>
          </a:p>
          <a:p>
            <a:r>
              <a:rPr lang="en-US" b="1" dirty="0" smtClean="0"/>
              <a:t>Contributor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Date</a:t>
            </a:r>
            <a:r>
              <a:rPr lang="en-US" dirty="0" smtClean="0"/>
              <a:t>: September 5, 1899</a:t>
            </a:r>
          </a:p>
          <a:p>
            <a:r>
              <a:rPr lang="en-US" b="1" dirty="0" smtClean="0"/>
              <a:t>Type</a:t>
            </a:r>
            <a:r>
              <a:rPr lang="en-US" dirty="0" smtClean="0"/>
              <a:t>: Photographic Print</a:t>
            </a:r>
          </a:p>
          <a:p>
            <a:r>
              <a:rPr lang="en-US" b="1" dirty="0" smtClean="0"/>
              <a:t>Format</a:t>
            </a:r>
            <a:r>
              <a:rPr lang="en-US" dirty="0" smtClean="0"/>
              <a:t>: JPEG</a:t>
            </a:r>
          </a:p>
          <a:p>
            <a:r>
              <a:rPr lang="en-US" b="1" dirty="0" smtClean="0"/>
              <a:t>Identifier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Source</a:t>
            </a:r>
            <a:r>
              <a:rPr lang="en-US" dirty="0" smtClean="0"/>
              <a:t>: Our Lady of Pompeii</a:t>
            </a:r>
          </a:p>
          <a:p>
            <a:r>
              <a:rPr lang="en-US" b="1" dirty="0" smtClean="0"/>
              <a:t>Language</a:t>
            </a:r>
            <a:r>
              <a:rPr lang="en-US" dirty="0" smtClean="0"/>
              <a:t>: English and Italian</a:t>
            </a:r>
          </a:p>
          <a:p>
            <a:r>
              <a:rPr lang="en-US" b="1" dirty="0" smtClean="0"/>
              <a:t>Relation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Coverage</a:t>
            </a:r>
            <a:r>
              <a:rPr lang="en-US" dirty="0" smtClean="0"/>
              <a:t>: North America, United States, New York State, New York City, Greenwich Village, Barclay Street</a:t>
            </a:r>
          </a:p>
          <a:p>
            <a:r>
              <a:rPr lang="en-US" b="1" dirty="0" smtClean="0"/>
              <a:t>Rights Holder</a:t>
            </a:r>
            <a:r>
              <a:rPr lang="en-US" dirty="0" smtClean="0"/>
              <a:t>: Center for Migration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2411827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glyn162\Pictures\257 Bleecker J. Dorando Mea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5791200"/>
            <a:ext cx="822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257 Bleecker street(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Dorando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Meats) is now for sale and boarded up.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 from New York Historical Society. PR 020. Negative #70122</a:t>
            </a:r>
          </a:p>
          <a:p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glyn162\Pictures\231 Bleec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388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9800" y="457200"/>
            <a:ext cx="2667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231 Bleecker street.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Built in 1822.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Two of the few wood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frame houses left in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Manhattan.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Wood covered with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siding but details at top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and windows still intact.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 from New York Public Library. Percy Loomis Sperr Collection.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7 bx 54 fdr 537 1899 07 20 scatena2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75208" y="303325"/>
            <a:ext cx="3667684" cy="5895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3059" y="492904"/>
            <a:ext cx="458740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Title</a:t>
            </a:r>
            <a:r>
              <a:rPr lang="en-US" dirty="0" smtClean="0"/>
              <a:t>: </a:t>
            </a:r>
            <a:r>
              <a:rPr lang="en-US" dirty="0" err="1" smtClean="0"/>
              <a:t>Scatena</a:t>
            </a:r>
            <a:r>
              <a:rPr lang="en-US" dirty="0" smtClean="0"/>
              <a:t> &amp; Co. Invoice</a:t>
            </a:r>
          </a:p>
          <a:p>
            <a:r>
              <a:rPr lang="en-US" b="1" dirty="0" smtClean="0"/>
              <a:t>Creator</a:t>
            </a:r>
            <a:r>
              <a:rPr lang="en-US" dirty="0" smtClean="0"/>
              <a:t>: </a:t>
            </a:r>
            <a:r>
              <a:rPr lang="en-US" dirty="0" err="1" smtClean="0"/>
              <a:t>Scatena</a:t>
            </a:r>
            <a:r>
              <a:rPr lang="en-US" dirty="0" smtClean="0"/>
              <a:t> &amp; Co. </a:t>
            </a:r>
          </a:p>
          <a:p>
            <a:r>
              <a:rPr lang="en-US" b="1" dirty="0" smtClean="0"/>
              <a:t>Subject</a:t>
            </a:r>
            <a:r>
              <a:rPr lang="en-US" dirty="0" smtClean="0"/>
              <a:t>: Greenwich Village, Italian, Business, Invoice, Winery</a:t>
            </a:r>
            <a:br>
              <a:rPr lang="en-US" dirty="0" smtClean="0"/>
            </a:br>
            <a:r>
              <a:rPr lang="en-US" b="1" dirty="0" smtClean="0"/>
              <a:t>Description</a:t>
            </a:r>
            <a:r>
              <a:rPr lang="en-US" dirty="0" smtClean="0"/>
              <a:t>: An invoice from </a:t>
            </a:r>
            <a:r>
              <a:rPr lang="en-US" dirty="0" err="1" smtClean="0"/>
              <a:t>Scatena</a:t>
            </a:r>
            <a:r>
              <a:rPr lang="en-US" dirty="0" smtClean="0"/>
              <a:t> &amp; Co. dated in 1899 located on 198 Bleecker Street</a:t>
            </a:r>
          </a:p>
          <a:p>
            <a:r>
              <a:rPr lang="en-US" b="1" dirty="0" smtClean="0"/>
              <a:t>Publisher</a:t>
            </a:r>
            <a:r>
              <a:rPr lang="en-US" dirty="0" smtClean="0"/>
              <a:t>: Center for Migration Studies</a:t>
            </a:r>
          </a:p>
          <a:p>
            <a:r>
              <a:rPr lang="en-US" b="1" dirty="0" smtClean="0"/>
              <a:t>Contributor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Date</a:t>
            </a:r>
            <a:r>
              <a:rPr lang="en-US" dirty="0" smtClean="0"/>
              <a:t>: July 20, 1899</a:t>
            </a:r>
          </a:p>
          <a:p>
            <a:r>
              <a:rPr lang="en-US" b="1" dirty="0" smtClean="0"/>
              <a:t>Type</a:t>
            </a:r>
            <a:r>
              <a:rPr lang="en-US" dirty="0" smtClean="0"/>
              <a:t>: Photographic Print</a:t>
            </a:r>
          </a:p>
          <a:p>
            <a:r>
              <a:rPr lang="en-US" b="1" dirty="0" smtClean="0"/>
              <a:t>Format</a:t>
            </a:r>
            <a:r>
              <a:rPr lang="en-US" dirty="0" smtClean="0"/>
              <a:t>: JPEG</a:t>
            </a:r>
          </a:p>
          <a:p>
            <a:r>
              <a:rPr lang="en-US" b="1" dirty="0" smtClean="0"/>
              <a:t>Identifier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Source</a:t>
            </a:r>
            <a:r>
              <a:rPr lang="en-US" dirty="0" smtClean="0"/>
              <a:t>: Our Lady of Pompeii</a:t>
            </a:r>
          </a:p>
          <a:p>
            <a:r>
              <a:rPr lang="en-US" b="1" dirty="0" smtClean="0"/>
              <a:t>Language</a:t>
            </a:r>
            <a:r>
              <a:rPr lang="en-US" dirty="0" smtClean="0"/>
              <a:t>: English and Italian</a:t>
            </a:r>
          </a:p>
          <a:p>
            <a:r>
              <a:rPr lang="en-US" b="1" dirty="0" smtClean="0"/>
              <a:t>Relation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Coverage</a:t>
            </a:r>
            <a:r>
              <a:rPr lang="en-US" dirty="0" smtClean="0"/>
              <a:t>: North America, United States, New York State, New York City, Greenwich Village, Bleecker Street</a:t>
            </a:r>
          </a:p>
          <a:p>
            <a:r>
              <a:rPr lang="en-US" b="1" dirty="0" smtClean="0"/>
              <a:t>Rights Holder</a:t>
            </a:r>
            <a:r>
              <a:rPr lang="en-US" dirty="0" smtClean="0"/>
              <a:t>: Center for Migration Studies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0570013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glyn162\Pictures\209-205 Bleec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57800" y="457200"/>
            <a:ext cx="3657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Corner of Minetta &amp; Bleecker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198 Bleecker directly across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street.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Photographed in 1922.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Building still there with details,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but floors have been added.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New York Public Library, Irma and Paul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Milstein Division. Image ID: 716689f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glyn162\Pictures\115 McDougal L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685800"/>
            <a:ext cx="32004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115 – 117 MacDougal street.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Built in 1907.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115 was a stable with hay loft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at top of building.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Still intact but not landmarked.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115 is now the Players Theater.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Historical Preservation,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Building List. Retrieved from http://gvshp.org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glyn162\Pictures\130-132 MacDou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43600" y="990600"/>
            <a:ext cx="2743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130-132 MacDougal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Built in 1852.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Greek Revival style.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Louisa May Alcott lived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here.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Still completely intact.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New York Public Library.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Percy Loomis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Sperr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collection. Image ID: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721163f.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Federal style row houses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3" name="Picture 2" descr="http://gvshp.org/blog/wp-content/uploads/2011/03/19101-300x2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438274"/>
            <a:ext cx="5562599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1447800"/>
            <a:ext cx="2438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Federal style row houses  can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be seen all over the South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Village.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Finest examples are  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McDougal street and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Sullivan street.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Details such as columns each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side of door, leaded glass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side windows and window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lintels still exist.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One unusual element seen in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some houses was called a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“horsewalk”.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Preservation’s Building List. Retrieved from http://gvshp.org.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324600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McDougal Street row houses in 1910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3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glyn162\Pictures\71-77 McDougal 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4953000"/>
          </a:xfrm>
          <a:prstGeom prst="rect">
            <a:avLst/>
          </a:prstGeom>
          <a:noFill/>
        </p:spPr>
      </p:pic>
      <p:pic>
        <p:nvPicPr>
          <p:cNvPr id="47107" name="Picture 3" descr="C:\Users\mglyn162\Pictures\Tiro i seg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4953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18160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71-77 MacDougal Street in 1933                            Today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Tiro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Segno headquarters in 1922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New York Public Library. Percy Loomis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Sperr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collection. Image ID: 721158f 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Times(May 7, 1922).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Quaint Old Houses on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MacaDougal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Street to be Adapted foe Modern Living Needs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Historical Preservation. Retrieved from http://gvshp.org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6096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askerville Old Face" pitchFamily="18" charset="0"/>
              </a:rPr>
              <a:t>Literature Review</a:t>
            </a:r>
            <a:endParaRPr lang="en-US" sz="60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82296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We used various articles from newspapers from the early 1900’s to help us to gather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information about the various businesses in the South Village.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These articles honored the lives of Father Demo, Luigi Fugazy and Dominic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Abbate, and Placido Mori.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The AIA guide to New York City has valuable information about the buildings in the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South Village, and supports the documentation from the Greenwich Village Society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for Historic Preservation.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Our photographs were obtained from New York Historical Society and the New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York Library.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New York Public Library Digital Collections. New York.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Historical Society archives. New York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New York Times(1927).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Placido Mori Dead 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from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http://search.proquest.com.jerome.stjohns.edu:81/docview/104127216/13D423B9B2830FEACBC/1?accountid=14068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New York Times(1930)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Thousands Mourn at Fugazy Funeral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Retrieved from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http://search.proquest.com/docview/98588111?accountid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= 14068.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Times(1930).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Dominick Abbate,70, a Realty Man , Dies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Retrieved from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http://search.proquest.com/docview/102986865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Accountid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= 14068.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White, N. &amp;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Willensky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E.(2000).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AIA Guide to New York City.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City: Three Rivers Press.</a:t>
            </a:r>
          </a:p>
          <a:p>
            <a:endParaRPr lang="en-US" sz="1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glyn162\Pictures\Saint Anthony of Pad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350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Saint Anthony of Padua Catholic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church. 154 Sullivan street.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Built in 1866.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Romanesque style.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Oldest remaining Italian church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in the Americas.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Still in original condition.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Brown, M.(2007) 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The Italians of the South Village.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Historical Preservation.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New York Public Library. Image ID 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723466f 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7 bx 54 fdr 537 1899 09 28 palazzo2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59926" y="266699"/>
            <a:ext cx="4613467" cy="5477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395" y="158666"/>
            <a:ext cx="3871669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Title</a:t>
            </a:r>
            <a:r>
              <a:rPr lang="en-US" dirty="0" smtClean="0"/>
              <a:t>: Palazzo &amp; </a:t>
            </a:r>
            <a:r>
              <a:rPr lang="en-US" dirty="0" err="1" smtClean="0"/>
              <a:t>Imperatrice</a:t>
            </a:r>
            <a:r>
              <a:rPr lang="en-US" dirty="0" smtClean="0"/>
              <a:t> Bookbinders Invoice</a:t>
            </a:r>
          </a:p>
          <a:p>
            <a:r>
              <a:rPr lang="en-US" b="1" dirty="0" err="1" smtClean="0"/>
              <a:t>Creator</a:t>
            </a:r>
            <a:r>
              <a:rPr lang="en-US" dirty="0" err="1" smtClean="0"/>
              <a:t>:Palazzo</a:t>
            </a:r>
            <a:r>
              <a:rPr lang="en-US" dirty="0" smtClean="0"/>
              <a:t> &amp; </a:t>
            </a:r>
            <a:r>
              <a:rPr lang="en-US" dirty="0" err="1" smtClean="0"/>
              <a:t>Imperatrice</a:t>
            </a:r>
            <a:r>
              <a:rPr lang="en-US" dirty="0" smtClean="0"/>
              <a:t> Bookbinders</a:t>
            </a:r>
          </a:p>
          <a:p>
            <a:r>
              <a:rPr lang="en-US" b="1" dirty="0" smtClean="0"/>
              <a:t>Subject</a:t>
            </a:r>
            <a:r>
              <a:rPr lang="en-US" dirty="0" smtClean="0"/>
              <a:t>: Greenwich Village, Italian, Bookbinder, Business, Invoice</a:t>
            </a:r>
            <a:br>
              <a:rPr lang="en-US" dirty="0" smtClean="0"/>
            </a:br>
            <a:r>
              <a:rPr lang="en-US" b="1" dirty="0" smtClean="0"/>
              <a:t>Description</a:t>
            </a:r>
            <a:r>
              <a:rPr lang="en-US" dirty="0" smtClean="0"/>
              <a:t>: An invoice dated from 1899 from a bookbinders located on Bleecker Street </a:t>
            </a:r>
          </a:p>
          <a:p>
            <a:r>
              <a:rPr lang="en-US" b="1" dirty="0" smtClean="0"/>
              <a:t>Publisher</a:t>
            </a:r>
            <a:r>
              <a:rPr lang="en-US" dirty="0" smtClean="0"/>
              <a:t>: Center for Migration Studies</a:t>
            </a:r>
          </a:p>
          <a:p>
            <a:r>
              <a:rPr lang="en-US" b="1" dirty="0" smtClean="0"/>
              <a:t>Contributor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Date</a:t>
            </a:r>
            <a:r>
              <a:rPr lang="en-US" dirty="0" smtClean="0"/>
              <a:t>: September 28, 1899</a:t>
            </a:r>
          </a:p>
          <a:p>
            <a:r>
              <a:rPr lang="en-US" b="1" dirty="0" smtClean="0"/>
              <a:t>Type</a:t>
            </a:r>
            <a:r>
              <a:rPr lang="en-US" dirty="0" smtClean="0"/>
              <a:t>: Photographic Print</a:t>
            </a:r>
          </a:p>
          <a:p>
            <a:r>
              <a:rPr lang="en-US" b="1" dirty="0" smtClean="0"/>
              <a:t>Format</a:t>
            </a:r>
            <a:r>
              <a:rPr lang="en-US" dirty="0" smtClean="0"/>
              <a:t>: JPEG</a:t>
            </a:r>
          </a:p>
          <a:p>
            <a:r>
              <a:rPr lang="en-US" b="1" dirty="0" smtClean="0"/>
              <a:t>Identifier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Source</a:t>
            </a:r>
            <a:r>
              <a:rPr lang="en-US" dirty="0" smtClean="0"/>
              <a:t>: Our lady of Pompeii</a:t>
            </a:r>
          </a:p>
          <a:p>
            <a:r>
              <a:rPr lang="en-US" b="1" dirty="0" smtClean="0"/>
              <a:t>Language</a:t>
            </a:r>
            <a:r>
              <a:rPr lang="en-US" dirty="0" smtClean="0"/>
              <a:t>: English and Italian </a:t>
            </a:r>
          </a:p>
          <a:p>
            <a:r>
              <a:rPr lang="en-US" b="1" dirty="0" smtClean="0"/>
              <a:t>Relation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Coverage</a:t>
            </a:r>
            <a:r>
              <a:rPr lang="en-US" dirty="0" smtClean="0"/>
              <a:t>: North America, United States, New York State, New York City, Greenwich Village, Bleecker Street</a:t>
            </a:r>
          </a:p>
          <a:p>
            <a:r>
              <a:rPr lang="en-US" b="1" dirty="0" smtClean="0"/>
              <a:t>Rights Holder</a:t>
            </a:r>
            <a:r>
              <a:rPr lang="en-US" dirty="0" smtClean="0"/>
              <a:t>: Center for Migration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36471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askerville Old Face" pitchFamily="18" charset="0"/>
              </a:rPr>
              <a:t>160 Bleecker Street Transformation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026" name="Picture 2" descr="C:\Users\mglyn162\Pictures\Depau ro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038600" cy="3962400"/>
          </a:xfrm>
          <a:prstGeom prst="rect">
            <a:avLst/>
          </a:prstGeom>
          <a:noFill/>
        </p:spPr>
      </p:pic>
      <p:pic>
        <p:nvPicPr>
          <p:cNvPr id="1027" name="Picture 3" descr="C:\Users\mglyn162\Pictures\Mills Hou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1"/>
            <a:ext cx="3394472" cy="396239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57200" y="5791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Depau</a:t>
            </a:r>
            <a:r>
              <a:rPr lang="en-US" dirty="0" smtClean="0"/>
              <a:t> Row in 1826                                                   Mills House No. 1 in 1905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vshp.org/Dsc00310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4572000" cy="6096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0200" y="457200"/>
            <a:ext cx="34290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Today, this building is high end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condominiums.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Called The Atrium.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Original building details kept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intact.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Still not a landmarked  building.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Historical Preservation.. Retrieved from http//:gvshp.org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ri's Restaurant, 144 Bleecker Street, Manhatta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425" y="1"/>
            <a:ext cx="574357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457200"/>
            <a:ext cx="2971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Mori’s restaurant. 144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Bleecker street.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Originally a pair of federal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row houses.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1883, Placido Mori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opened restaurant.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1920, the columns were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added and the wall plaques.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Restaurant closed in 1938.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Building still intact.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Miller, T.(1990).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Greenwich Village and How it Got That Way.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York: Crown Publishers Inc.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Times(1927).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Placido Mori Dead .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from http://search.proquest.com.jerome.stjohns.edu:81/docview/104127216/13D423B9B2830FEACBC/1?accountid=14068.</a:t>
            </a:r>
            <a:endParaRPr lang="en-US" sz="1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New York Public Library. Bernice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Abbott collection. Image ID: 482851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Baskerville Old Face" pitchFamily="18" charset="0"/>
              </a:rPr>
              <a:t>Tenements</a:t>
            </a:r>
            <a:endParaRPr lang="en-US" sz="4400" dirty="0">
              <a:latin typeface="Baskerville Old Face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South Village settled initially by     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Northern Italian Catholics in early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19th century. Southern Italians came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later in the century.</a:t>
            </a: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They did not have quality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housing.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Tenement Housing built quickly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and cheaply to house the city’s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poor.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Ornate exterior but dark cold and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cramped  interiors.</a:t>
            </a: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Photo from New York Historical Society. PR 020. Box #44.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White, N. &amp;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Willensky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E.(2000).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AIA Guide to New York 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(Fourth  edition). New York; Three Rivers Press.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glyn162\Pictures\2013-03-06\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57600" y="5638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 Block of tenement buildings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7 bx 54 fdr 537 1898 11 17 zanmatti2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79400" y="253999"/>
            <a:ext cx="4234187" cy="6231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0" y="241668"/>
            <a:ext cx="3691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Title</a:t>
            </a:r>
            <a:r>
              <a:rPr lang="en-US" dirty="0" smtClean="0"/>
              <a:t>: Invoice of A. Zanmatti &amp; Co. </a:t>
            </a:r>
          </a:p>
          <a:p>
            <a:r>
              <a:rPr lang="en-US" b="1" dirty="0" smtClean="0"/>
              <a:t>Creator</a:t>
            </a:r>
            <a:r>
              <a:rPr lang="en-US" dirty="0" smtClean="0"/>
              <a:t>: A. Zanmatti &amp; Co. </a:t>
            </a:r>
          </a:p>
          <a:p>
            <a:r>
              <a:rPr lang="en-US" b="1" dirty="0" smtClean="0"/>
              <a:t>Subject</a:t>
            </a:r>
            <a:r>
              <a:rPr lang="en-US" dirty="0" smtClean="0"/>
              <a:t>: Italian, Greenwich Village, Business, Invoice</a:t>
            </a:r>
          </a:p>
          <a:p>
            <a:r>
              <a:rPr lang="en-US" b="1" dirty="0" smtClean="0"/>
              <a:t>Description</a:t>
            </a:r>
            <a:r>
              <a:rPr lang="en-US" dirty="0" smtClean="0"/>
              <a:t>: An invoice dated from 1898 detailing an order; located on 134 Bleecker Street. </a:t>
            </a:r>
          </a:p>
          <a:p>
            <a:r>
              <a:rPr lang="en-US" b="1" dirty="0" smtClean="0"/>
              <a:t>Publisher</a:t>
            </a:r>
            <a:r>
              <a:rPr lang="en-US" dirty="0" smtClean="0"/>
              <a:t>: Center for Migration Studies</a:t>
            </a:r>
          </a:p>
          <a:p>
            <a:r>
              <a:rPr lang="en-US" b="1" dirty="0" smtClean="0"/>
              <a:t>Date</a:t>
            </a:r>
            <a:r>
              <a:rPr lang="en-US" dirty="0" smtClean="0"/>
              <a:t>: November 17, 1898</a:t>
            </a:r>
          </a:p>
          <a:p>
            <a:r>
              <a:rPr lang="en-US" b="1" dirty="0" smtClean="0"/>
              <a:t>Type</a:t>
            </a:r>
            <a:r>
              <a:rPr lang="en-US" dirty="0" smtClean="0"/>
              <a:t>: Photographic Print</a:t>
            </a:r>
          </a:p>
          <a:p>
            <a:r>
              <a:rPr lang="en-US" b="1" dirty="0" smtClean="0"/>
              <a:t>Format</a:t>
            </a:r>
            <a:r>
              <a:rPr lang="en-US" dirty="0" smtClean="0"/>
              <a:t>: JPEG</a:t>
            </a:r>
          </a:p>
          <a:p>
            <a:r>
              <a:rPr lang="en-US" b="1" dirty="0" smtClean="0"/>
              <a:t>Source</a:t>
            </a:r>
            <a:r>
              <a:rPr lang="en-US" dirty="0" smtClean="0"/>
              <a:t>: Our Lady of  Pompeii</a:t>
            </a:r>
            <a:endParaRPr lang="en-US" dirty="0"/>
          </a:p>
          <a:p>
            <a:r>
              <a:rPr lang="en-US" b="1" dirty="0" smtClean="0"/>
              <a:t>Language</a:t>
            </a:r>
            <a:r>
              <a:rPr lang="en-US" dirty="0" smtClean="0"/>
              <a:t>: English and Italian</a:t>
            </a:r>
          </a:p>
          <a:p>
            <a:r>
              <a:rPr lang="en-US" b="1" dirty="0" smtClean="0"/>
              <a:t>Relation</a:t>
            </a:r>
            <a:r>
              <a:rPr lang="en-US" dirty="0" smtClean="0"/>
              <a:t>: N/A</a:t>
            </a:r>
          </a:p>
          <a:p>
            <a:r>
              <a:rPr lang="en-US" b="1" dirty="0" smtClean="0"/>
              <a:t>Coverage</a:t>
            </a:r>
            <a:r>
              <a:rPr lang="en-US" dirty="0" smtClean="0"/>
              <a:t>: North America, United States, New York State, New York City, Greenwich Village, Bleecker Street</a:t>
            </a:r>
          </a:p>
          <a:p>
            <a:r>
              <a:rPr lang="en-US" b="1" dirty="0" smtClean="0"/>
              <a:t>Rights Holder</a:t>
            </a:r>
            <a:r>
              <a:rPr lang="en-US" dirty="0" smtClean="0"/>
              <a:t>: Center for Migration Studies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70274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glyn162\Pictures\p 468 zannatti 132-134 bleec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3810000" cy="541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53000" y="838200"/>
            <a:ext cx="3657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Zanmatti &amp; Co. 134 Bleecker street.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European Food Importers.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Building demolished.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Almost everything around here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demolished in the 1960’s , to make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way for construction of Silver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Towers and Washington Square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Village.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All high rise buildings now.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Gli Italiani Negli Stati Uniti d’America. (1906). New York: Italian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American Chamber of Commerce.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3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Buildings Demolished since 2006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encrypted-tbn0.gstatic.com/images?q=tbn:ANd9GcR0KYBC8xDHteFuFJctmW2dLh4OtcRu4mrRRo5wIN3QtiALq3q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143000"/>
            <a:ext cx="1733550" cy="2628900"/>
          </a:xfrm>
          <a:prstGeom prst="rect">
            <a:avLst/>
          </a:prstGeom>
          <a:noFill/>
        </p:spPr>
      </p:pic>
      <p:pic>
        <p:nvPicPr>
          <p:cNvPr id="1028" name="Picture 4" descr="http://www.nyu.edu/library/bobst/research/arch/images/village_04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743200"/>
            <a:ext cx="3810000" cy="31146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67400" y="1371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Sullivan street Playhouse built in 1831. Demolished in 2005.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gvshp.org/blog/wp-content/uploads/2011/04/Figure-51-Childrens-Aid-Society-221-Sullivan-Str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1"/>
            <a:ext cx="3048000" cy="35813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10200" y="57150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Provincetown Playhouse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demolished in 2009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Link: </a:t>
            </a:r>
            <a:r>
              <a:rPr lang="en-US" dirty="0" smtClean="0">
                <a:hlinkClick r:id="rId5"/>
              </a:rPr>
              <a:t>http://goo.gl/maps/jXQyo</a:t>
            </a:r>
            <a:r>
              <a:rPr lang="en-US" dirty="0" smtClean="0"/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72440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Childrens Aid Society building was built in 1891 and sold in 2011. Serious danger of being demolished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59436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 Preservation. Retrieved from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http://gvshp.org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Photograph from the Museum of the City of  New York. 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glyn162\Pictures\173 Bleec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381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Old Face" pitchFamily="18" charset="0"/>
              </a:rPr>
              <a:t>Dominic Abbate</a:t>
            </a:r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1371600"/>
            <a:ext cx="29718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Italian Real estate developer.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Built this building at 173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Bleecker street in 1908.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Built mostly tenements, but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reformed them to give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immigrants better living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conditions.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Considered to be “model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tenement houses”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References: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Gli Italiani Negli Stati Uniti d’America (1906)  New York: Italian American Chamber of Commerce.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Times(1939).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Dominick Abbate,70, a </a:t>
            </a:r>
          </a:p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Realty man, Dies.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from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http://search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proquest.com/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docview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/102986865?accountid=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14068.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Baskerville Old Face" pitchFamily="18" charset="0"/>
              </a:rPr>
              <a:t>Leaders in community</a:t>
            </a:r>
            <a:endParaRPr lang="en-US" sz="5400" dirty="0">
              <a:latin typeface="Baskerville Old Face" pitchFamily="18" charset="0"/>
            </a:endParaRPr>
          </a:p>
        </p:txBody>
      </p:sp>
      <p:pic>
        <p:nvPicPr>
          <p:cNvPr id="1026" name="Picture 2" descr="C:\Users\mglyn162\Pictures\Fugaz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371600"/>
            <a:ext cx="4419600" cy="510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1371600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Luigi Fugazy emerged as a leader in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the South Village.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He was a banker and philanthropist.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Known as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padrone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middleman.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Helped fellow Italians sending 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money to relatives, getting jobs,  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buying steamship tickets.</a:t>
            </a:r>
          </a:p>
          <a:p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Poorer immigrants depended 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heavily on him.</a:t>
            </a:r>
          </a:p>
          <a:p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Gli Italiani  Negli Stati Uniti d’America.(1906). New York: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Italian American Chamber of Commerce..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Times(Aug 10, 1930).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Thousands Mourn at Fugazy Funeral.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from http://search.proquest.com.jerome.stjohns.edu:81/docview/98588111/13D32271EB46ED08F83/1?accountid=14068</a:t>
            </a:r>
            <a:endParaRPr lang="en-US" sz="1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Leader of Catholic Italian Community</a:t>
            </a:r>
            <a:endParaRPr lang="en-US" sz="32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Father Demo was the Parish Priest of  Our Lady of Pompeii from 1897 until 1933.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 provided support for Italian immigrants, not just spiritually.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Their newspaper was the church pulpit.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 kept meticulous records of everyone the church did business with ,and CMS has those records right now.</a:t>
            </a:r>
          </a:p>
          <a:p>
            <a:pPr>
              <a:buNone/>
            </a:pP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New York Times(1936).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Rev. Anthony Demo Dies at age of 65.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http://search.proquest.com/docview/101996331?accountid=14068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Historical Preservation. Retrieved from </a:t>
            </a:r>
          </a:p>
          <a:p>
            <a:pPr>
              <a:buNone/>
            </a:pP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http//:gvshp.org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http://gvshp.org/blog/wp-content/uploads/2012/03/frd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114" y="1600200"/>
            <a:ext cx="28227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askerville Old Face" pitchFamily="18" charset="0"/>
              </a:rPr>
              <a:t>Literature Review</a:t>
            </a:r>
            <a:endParaRPr lang="en-US" sz="6000" dirty="0">
              <a:latin typeface="Baskerville Old Face" pitchFamily="18" charset="0"/>
            </a:endParaRPr>
          </a:p>
        </p:txBody>
      </p:sp>
      <p:pic>
        <p:nvPicPr>
          <p:cNvPr id="1026" name="Picture 2" descr="https://encrypted-tbn3.gstatic.com/images?q=tbn:ANd9GcSjTGUZ9m3cfLgUi0KU1Us_KHV0KSd5R40wB60ReqZmfW0Es2c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5562600" cy="4038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72200" y="1447800"/>
            <a:ext cx="274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Established in 1964.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Promotion of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understanding between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immigrants and receiving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communities.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Building filled with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archived documents and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photographs.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Our emphasis was on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invoices associated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with church.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These records kept by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Father Demo.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019800"/>
            <a:ext cx="548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Center for Migration Studies. New York. Collection # 037               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Gli Italiani Negli Stati  Uniti d’America (1906) New York: Italian American Chamber of Commerce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Greenwich Village Society for Historical Preservation proposal to landmark South Village Area 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Many areas of Greenwich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Village landmarked.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South Village still does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not have landmark  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designation.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First proposal for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land marking submitted in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2006.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Buildings on Streets such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as Carmine, Bleecker,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Thompson, Sullivan,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and Minetta in imminent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danger.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Greenwich Village Society for Historical Preservation.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Retrieved from http//:gvshp.org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169" y="273050"/>
            <a:ext cx="4513512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3048</Words>
  <Application>Microsoft Macintosh PowerPoint</Application>
  <PresentationFormat>On-screen Show (4:3)</PresentationFormat>
  <Paragraphs>525</Paragraphs>
  <Slides>43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South Village Historical Walking Tour</vt:lpstr>
      <vt:lpstr>Background</vt:lpstr>
      <vt:lpstr>Federal style row houses</vt:lpstr>
      <vt:lpstr>Tenements</vt:lpstr>
      <vt:lpstr>Slide 5</vt:lpstr>
      <vt:lpstr>Leaders in community</vt:lpstr>
      <vt:lpstr>Leader of Catholic Italian Community</vt:lpstr>
      <vt:lpstr>Slide 8</vt:lpstr>
      <vt:lpstr>Greenwich Village Society for Historical Preservation proposal to landmark South Village Area </vt:lpstr>
      <vt:lpstr>Our Goals</vt:lpstr>
      <vt:lpstr>Slide 11</vt:lpstr>
      <vt:lpstr>Slide 12</vt:lpstr>
      <vt:lpstr>Slide 13</vt:lpstr>
      <vt:lpstr>Bleecker street</vt:lpstr>
      <vt:lpstr>Slide 15</vt:lpstr>
      <vt:lpstr>Birth of current Our Lady of Pompeii Church</vt:lpstr>
      <vt:lpstr>Our Lady of Pompeii Church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160 Bleecker Street Transformation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Village Walking Tour</dc:title>
  <dc:creator>STJ</dc:creator>
  <cp:lastModifiedBy>Christopher Lund</cp:lastModifiedBy>
  <cp:revision>556</cp:revision>
  <dcterms:created xsi:type="dcterms:W3CDTF">2014-06-06T23:31:57Z</dcterms:created>
  <dcterms:modified xsi:type="dcterms:W3CDTF">2014-06-06T23:38:03Z</dcterms:modified>
</cp:coreProperties>
</file>